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89" r:id="rId3"/>
    <p:sldId id="257" r:id="rId4"/>
    <p:sldId id="290" r:id="rId5"/>
    <p:sldId id="291" r:id="rId6"/>
    <p:sldId id="292" r:id="rId7"/>
    <p:sldId id="293" r:id="rId8"/>
    <p:sldId id="264" r:id="rId9"/>
    <p:sldId id="266" r:id="rId10"/>
    <p:sldId id="288" r:id="rId11"/>
    <p:sldId id="287" r:id="rId12"/>
    <p:sldId id="294" r:id="rId13"/>
    <p:sldId id="260" r:id="rId14"/>
    <p:sldId id="269" r:id="rId15"/>
    <p:sldId id="270" r:id="rId16"/>
    <p:sldId id="267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1" r:id="rId25"/>
    <p:sldId id="286" r:id="rId26"/>
    <p:sldId id="282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BCC314-0431-4E26-853D-5EE6B2FCE661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E0E4F4-FC2E-439A-9BF0-D0FE4A9CE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389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3D40-8C3B-4B75-86BE-2997D4A35E7E}" type="datetime1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7784-5BE8-49DA-B290-6A883DB19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70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41FFE-D469-429A-93B0-AE8AAE165059}" type="datetime1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7784-5BE8-49DA-B290-6A883DB19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824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E3E6-1B33-4AA9-93EF-A377FED36149}" type="datetime1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7784-5BE8-49DA-B290-6A883DB19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630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CF3F2-F85E-479F-B080-C2D37A6F3386}" type="datetime1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7784-5BE8-49DA-B290-6A883DB19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521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1F025-98B0-4E2C-AD6A-26EE64BDCE96}" type="datetime1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7784-5BE8-49DA-B290-6A883DB19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697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98438-A76E-4551-9783-D882808D2459}" type="datetime1">
              <a:rPr lang="en-US" smtClean="0"/>
              <a:t>6/26/2024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7784-5BE8-49DA-B290-6A883DB19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302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F3A91-528A-4C5A-B9AF-283D54A13323}" type="datetime1">
              <a:rPr lang="en-US" smtClean="0"/>
              <a:t>6/26/2024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7784-5BE8-49DA-B290-6A883DB19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54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AA083-5B4D-4284-8715-0C79A13809A1}" type="datetime1">
              <a:rPr lang="en-US" smtClean="0"/>
              <a:t>6/26/2024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7784-5BE8-49DA-B290-6A883DB19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236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9B56A-89D4-4574-9C67-6BE5619FDDF1}" type="datetime1">
              <a:rPr lang="en-US" smtClean="0"/>
              <a:t>6/26/2024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7784-5BE8-49DA-B290-6A883DB19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614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69071-71BE-4DDC-AE4F-B2445C1CE530}" type="datetime1">
              <a:rPr lang="en-US" smtClean="0"/>
              <a:t>6/26/2024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7784-5BE8-49DA-B290-6A883DB19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77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FEE9-C8CB-4FB1-8652-EC62A4DAA406}" type="datetime1">
              <a:rPr lang="en-US" smtClean="0"/>
              <a:t>6/26/2024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7784-5BE8-49DA-B290-6A883DB19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369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7B9EC-7E4A-41D4-A553-53A43D2FAC51}" type="datetime1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67784-5BE8-49DA-B290-6A883DB19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783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98096"/>
            <a:ext cx="9144000" cy="2387600"/>
          </a:xfrm>
        </p:spPr>
        <p:txBody>
          <a:bodyPr/>
          <a:lstStyle/>
          <a:p>
            <a:r>
              <a:rPr lang="en-US" dirty="0"/>
              <a:t>Unit 2: Advising Employees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10076"/>
            <a:ext cx="9144000" cy="1655762"/>
          </a:xfrm>
        </p:spPr>
        <p:txBody>
          <a:bodyPr/>
          <a:lstStyle/>
          <a:p>
            <a:r>
              <a:rPr lang="en-US" dirty="0"/>
              <a:t>Presenters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7784-5BE8-49DA-B290-6A883DB1964C}" type="slidenum">
              <a:rPr lang="en-US" smtClean="0"/>
              <a:t>1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/>
          <a:srcRect r="75374"/>
          <a:stretch/>
        </p:blipFill>
        <p:spPr>
          <a:xfrm>
            <a:off x="5133288" y="217488"/>
            <a:ext cx="1925424" cy="64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703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7784-5BE8-49DA-B290-6A883DB1964C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9795" r="22708" b="10907"/>
          <a:stretch/>
        </p:blipFill>
        <p:spPr>
          <a:xfrm>
            <a:off x="88900" y="575291"/>
            <a:ext cx="10655300" cy="614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695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7784-5BE8-49DA-B290-6A883DB1964C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100" y="687766"/>
            <a:ext cx="8713826" cy="5124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81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217" y="2290763"/>
            <a:ext cx="10515600" cy="1325563"/>
          </a:xfrm>
        </p:spPr>
        <p:txBody>
          <a:bodyPr/>
          <a:lstStyle/>
          <a:p>
            <a:r>
              <a:rPr lang="en-US" dirty="0"/>
              <a:t>Debrief Exercise 1: Getting to Know the Gift from Outside Sources Rule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7784-5BE8-49DA-B290-6A883DB1964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414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1965325"/>
            <a:ext cx="10515600" cy="1325563"/>
          </a:xfrm>
        </p:spPr>
        <p:txBody>
          <a:bodyPr/>
          <a:lstStyle/>
          <a:p>
            <a:r>
              <a:rPr lang="en-US" dirty="0"/>
              <a:t>B(</a:t>
            </a:r>
            <a:r>
              <a:rPr lang="en-US" dirty="0" err="1"/>
              <a:t>luf</a:t>
            </a:r>
            <a:r>
              <a:rPr lang="en-US" dirty="0"/>
              <a:t>)FLACO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7784-5BE8-49DA-B290-6A883DB1964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9750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24987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Bottom line:</a:t>
            </a:r>
            <a:br>
              <a:rPr lang="en-US" dirty="0"/>
            </a:br>
            <a:r>
              <a:rPr lang="en-US" dirty="0"/>
              <a:t>Facts:</a:t>
            </a:r>
            <a:br>
              <a:rPr lang="en-US" dirty="0"/>
            </a:br>
            <a:r>
              <a:rPr lang="en-US" dirty="0"/>
              <a:t>Law/Rule:</a:t>
            </a:r>
            <a:br>
              <a:rPr lang="en-US" dirty="0"/>
            </a:br>
            <a:r>
              <a:rPr lang="en-US" dirty="0"/>
              <a:t>Analysis:</a:t>
            </a:r>
            <a:br>
              <a:rPr lang="en-US" dirty="0"/>
            </a:br>
            <a:r>
              <a:rPr lang="en-US" dirty="0"/>
              <a:t>Conclusion:</a:t>
            </a:r>
            <a:br>
              <a:rPr lang="en-US" dirty="0"/>
            </a:br>
            <a:r>
              <a:rPr lang="en-US" dirty="0"/>
              <a:t>Other Considerations: </a:t>
            </a:r>
            <a:br>
              <a:rPr lang="en-US" dirty="0"/>
            </a:b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7784-5BE8-49DA-B290-6A883DB1964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1333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24987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Bottom line: What is your recommendation?</a:t>
            </a:r>
            <a:br>
              <a:rPr lang="en-US" dirty="0"/>
            </a:br>
            <a:r>
              <a:rPr lang="en-US" dirty="0"/>
              <a:t>Facts: W,W,W,W,W,H</a:t>
            </a:r>
            <a:br>
              <a:rPr lang="en-US" dirty="0"/>
            </a:br>
            <a:r>
              <a:rPr lang="en-US" dirty="0"/>
              <a:t>Laws/Rules: Remember to consider them all.</a:t>
            </a:r>
            <a:br>
              <a:rPr lang="en-US" dirty="0"/>
            </a:br>
            <a:r>
              <a:rPr lang="en-US" dirty="0"/>
              <a:t>Analysis: Apply the laws/rules to the facts.  One-by-one.  </a:t>
            </a:r>
            <a:br>
              <a:rPr lang="en-US" dirty="0"/>
            </a:br>
            <a:r>
              <a:rPr lang="en-US" dirty="0"/>
              <a:t>Conclusion: Is the proposed activity lawful?</a:t>
            </a:r>
            <a:br>
              <a:rPr lang="en-US" dirty="0"/>
            </a:br>
            <a:r>
              <a:rPr lang="en-US" dirty="0"/>
              <a:t>Other Considerations: What other consequences might arise from pursuing the proposed action?</a:t>
            </a:r>
            <a:br>
              <a:rPr lang="en-US" dirty="0"/>
            </a:b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7784-5BE8-49DA-B290-6A883DB1964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142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217" y="2290763"/>
            <a:ext cx="10515600" cy="1325563"/>
          </a:xfrm>
        </p:spPr>
        <p:txBody>
          <a:bodyPr/>
          <a:lstStyle/>
          <a:p>
            <a:r>
              <a:rPr lang="en-US" dirty="0"/>
              <a:t>Advice and Counsel Exercise 2: Your First Written Opinion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7784-5BE8-49DA-B290-6A883DB1964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1241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217" y="229076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Debrief: Advice and Counsel Exercise 2</a:t>
            </a:r>
            <a:br>
              <a:rPr lang="en-US" dirty="0"/>
            </a:br>
            <a:br>
              <a:rPr lang="en-US" dirty="0"/>
            </a:br>
            <a:r>
              <a:rPr lang="en-US" dirty="0"/>
              <a:t>Let’s go around the room.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7784-5BE8-49DA-B290-6A883DB1964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5524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24987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Bottom line:</a:t>
            </a:r>
            <a:br>
              <a:rPr lang="en-US" dirty="0"/>
            </a:br>
            <a:r>
              <a:rPr lang="en-US" b="1" dirty="0"/>
              <a:t>Facts:</a:t>
            </a:r>
            <a:br>
              <a:rPr lang="en-US" dirty="0"/>
            </a:br>
            <a:r>
              <a:rPr lang="en-US" dirty="0"/>
              <a:t>Law/Rule:</a:t>
            </a:r>
            <a:br>
              <a:rPr lang="en-US" dirty="0"/>
            </a:br>
            <a:r>
              <a:rPr lang="en-US" dirty="0"/>
              <a:t>Analysis:</a:t>
            </a:r>
            <a:br>
              <a:rPr lang="en-US" dirty="0"/>
            </a:br>
            <a:r>
              <a:rPr lang="en-US" dirty="0"/>
              <a:t>Conclusion:</a:t>
            </a:r>
            <a:br>
              <a:rPr lang="en-US" dirty="0"/>
            </a:br>
            <a:r>
              <a:rPr lang="en-US" dirty="0"/>
              <a:t>Other Considerations: </a:t>
            </a:r>
            <a:br>
              <a:rPr lang="en-US" dirty="0"/>
            </a:b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7784-5BE8-49DA-B290-6A883DB1964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7506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24987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Bottom line:</a:t>
            </a:r>
            <a:br>
              <a:rPr lang="en-US" dirty="0"/>
            </a:br>
            <a:r>
              <a:rPr lang="en-US" b="1" dirty="0"/>
              <a:t>Facts:</a:t>
            </a:r>
            <a:br>
              <a:rPr lang="en-US" dirty="0"/>
            </a:br>
            <a:r>
              <a:rPr lang="en-US" b="1" dirty="0"/>
              <a:t>Law/Rule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Analysis:</a:t>
            </a:r>
            <a:br>
              <a:rPr lang="en-US" dirty="0"/>
            </a:br>
            <a:r>
              <a:rPr lang="en-US" dirty="0"/>
              <a:t>Conclusion:</a:t>
            </a:r>
            <a:br>
              <a:rPr lang="en-US" dirty="0"/>
            </a:br>
            <a:r>
              <a:rPr lang="en-US" dirty="0"/>
              <a:t>Other Considerations: </a:t>
            </a:r>
            <a:br>
              <a:rPr lang="en-US" dirty="0"/>
            </a:b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7784-5BE8-49DA-B290-6A883DB1964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076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217" y="246063"/>
            <a:ext cx="10515600" cy="1325563"/>
          </a:xfrm>
        </p:spPr>
        <p:txBody>
          <a:bodyPr/>
          <a:lstStyle/>
          <a:p>
            <a:r>
              <a:rPr lang="en-US" dirty="0"/>
              <a:t>Preliminary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chat: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Who are the stakeholders when we advise employees?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7784-5BE8-49DA-B290-6A883DB1964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7344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24987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Bottom line:</a:t>
            </a:r>
            <a:br>
              <a:rPr lang="en-US" dirty="0"/>
            </a:br>
            <a:r>
              <a:rPr lang="en-US" b="1" dirty="0"/>
              <a:t>Facts:</a:t>
            </a:r>
            <a:br>
              <a:rPr lang="en-US" dirty="0"/>
            </a:br>
            <a:r>
              <a:rPr lang="en-US" b="1" dirty="0"/>
              <a:t>Law/Rule</a:t>
            </a:r>
            <a:r>
              <a:rPr lang="en-US" dirty="0"/>
              <a:t>:</a:t>
            </a:r>
            <a:br>
              <a:rPr lang="en-US" dirty="0"/>
            </a:br>
            <a:r>
              <a:rPr lang="en-US" b="1" dirty="0"/>
              <a:t>Analysis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Conclusion:</a:t>
            </a:r>
            <a:br>
              <a:rPr lang="en-US" dirty="0"/>
            </a:br>
            <a:r>
              <a:rPr lang="en-US" dirty="0"/>
              <a:t>Other Considerations: </a:t>
            </a:r>
            <a:br>
              <a:rPr lang="en-US" dirty="0"/>
            </a:b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7784-5BE8-49DA-B290-6A883DB1964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2509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24987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Bottom line:</a:t>
            </a:r>
            <a:br>
              <a:rPr lang="en-US" dirty="0"/>
            </a:br>
            <a:r>
              <a:rPr lang="en-US" b="1" dirty="0"/>
              <a:t>Facts:</a:t>
            </a:r>
            <a:br>
              <a:rPr lang="en-US" dirty="0"/>
            </a:br>
            <a:r>
              <a:rPr lang="en-US" b="1" dirty="0"/>
              <a:t>Law/Rule</a:t>
            </a:r>
            <a:r>
              <a:rPr lang="en-US" dirty="0"/>
              <a:t>:</a:t>
            </a:r>
            <a:br>
              <a:rPr lang="en-US" dirty="0"/>
            </a:br>
            <a:r>
              <a:rPr lang="en-US" b="1" dirty="0"/>
              <a:t>Analysis</a:t>
            </a:r>
            <a:r>
              <a:rPr lang="en-US" dirty="0"/>
              <a:t>:</a:t>
            </a:r>
            <a:br>
              <a:rPr lang="en-US" dirty="0"/>
            </a:br>
            <a:r>
              <a:rPr lang="en-US" b="1" dirty="0"/>
              <a:t>Conclusion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Other Considerations: </a:t>
            </a:r>
            <a:br>
              <a:rPr lang="en-US" dirty="0"/>
            </a:b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7784-5BE8-49DA-B290-6A883DB1964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5269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24987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Bottom line:</a:t>
            </a:r>
            <a:br>
              <a:rPr lang="en-US" dirty="0"/>
            </a:br>
            <a:r>
              <a:rPr lang="en-US" b="1" dirty="0"/>
              <a:t>Facts:</a:t>
            </a:r>
            <a:br>
              <a:rPr lang="en-US" dirty="0"/>
            </a:br>
            <a:r>
              <a:rPr lang="en-US" b="1" dirty="0"/>
              <a:t>Law/Rule</a:t>
            </a:r>
            <a:r>
              <a:rPr lang="en-US" dirty="0"/>
              <a:t>:</a:t>
            </a:r>
            <a:br>
              <a:rPr lang="en-US" dirty="0"/>
            </a:br>
            <a:r>
              <a:rPr lang="en-US" b="1" dirty="0"/>
              <a:t>Analysis</a:t>
            </a:r>
            <a:r>
              <a:rPr lang="en-US" dirty="0"/>
              <a:t>:</a:t>
            </a:r>
            <a:br>
              <a:rPr lang="en-US" dirty="0"/>
            </a:br>
            <a:r>
              <a:rPr lang="en-US" b="1" dirty="0"/>
              <a:t>Conclusion</a:t>
            </a:r>
            <a:r>
              <a:rPr lang="en-US" dirty="0"/>
              <a:t>:</a:t>
            </a:r>
            <a:br>
              <a:rPr lang="en-US" dirty="0"/>
            </a:br>
            <a:r>
              <a:rPr lang="en-US" b="1" dirty="0"/>
              <a:t>Other</a:t>
            </a:r>
            <a:r>
              <a:rPr lang="en-US" dirty="0"/>
              <a:t> </a:t>
            </a:r>
            <a:r>
              <a:rPr lang="en-US" b="1" dirty="0"/>
              <a:t>Considerations</a:t>
            </a:r>
            <a:r>
              <a:rPr lang="en-US" dirty="0"/>
              <a:t>: </a:t>
            </a:r>
            <a:br>
              <a:rPr lang="en-US" dirty="0"/>
            </a:b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7784-5BE8-49DA-B290-6A883DB1964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2539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249872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/>
              <a:t>You’ve got mail…and homework…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7784-5BE8-49DA-B290-6A883DB1964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0761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24987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You have 30 minutes in your small groups to look over the questions, and the materials, and begin thinking through the questions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Next week: </a:t>
            </a:r>
            <a:r>
              <a:rPr lang="en-US" b="1" dirty="0"/>
              <a:t>Individually</a:t>
            </a:r>
            <a:r>
              <a:rPr lang="en-US" dirty="0"/>
              <a:t>, register for a one-on-one counseling session with the “Dr. Rory M. Singh-Smith.” Use this session to provide preliminary advice, and gather more information from Dr. Singh-Smith.  (This is a graded activity).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7784-5BE8-49DA-B290-6A883DB1964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4526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Registration: In Chat Claim a Spot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5011232"/>
              </p:ext>
            </p:extLst>
          </p:nvPr>
        </p:nvGraphicFramePr>
        <p:xfrm>
          <a:off x="368300" y="1787525"/>
          <a:ext cx="35306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5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5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7498">
                <a:tc>
                  <a:txBody>
                    <a:bodyPr/>
                    <a:lstStyle/>
                    <a:p>
                      <a:r>
                        <a:rPr lang="en-US" dirty="0"/>
                        <a:t>Monday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July 1st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498">
                <a:tc>
                  <a:txBody>
                    <a:bodyPr/>
                    <a:lstStyle/>
                    <a:p>
                      <a:r>
                        <a:rPr lang="en-US" dirty="0"/>
                        <a:t>10:00 AM EDT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498">
                <a:tc>
                  <a:txBody>
                    <a:bodyPr/>
                    <a:lstStyle/>
                    <a:p>
                      <a:r>
                        <a:rPr lang="en-US" dirty="0"/>
                        <a:t>10:30 AM EDT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498">
                <a:tc>
                  <a:txBody>
                    <a:bodyPr/>
                    <a:lstStyle/>
                    <a:p>
                      <a:r>
                        <a:rPr lang="en-US" dirty="0"/>
                        <a:t>11:00 AM EDT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498">
                <a:tc>
                  <a:txBody>
                    <a:bodyPr/>
                    <a:lstStyle/>
                    <a:p>
                      <a:r>
                        <a:rPr lang="en-US" dirty="0"/>
                        <a:t>11:30 AM EDT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498">
                <a:tc>
                  <a:txBody>
                    <a:bodyPr/>
                    <a:lstStyle/>
                    <a:p>
                      <a:r>
                        <a:rPr lang="en-US" dirty="0"/>
                        <a:t>1:00 PM EDT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7498">
                <a:tc>
                  <a:txBody>
                    <a:bodyPr/>
                    <a:lstStyle/>
                    <a:p>
                      <a:r>
                        <a:rPr lang="en-US" dirty="0"/>
                        <a:t>1:30 PM EDT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498">
                <a:tc>
                  <a:txBody>
                    <a:bodyPr/>
                    <a:lstStyle/>
                    <a:p>
                      <a:r>
                        <a:rPr lang="en-US" dirty="0"/>
                        <a:t>2:00 PM EDT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7498">
                <a:tc>
                  <a:txBody>
                    <a:bodyPr/>
                    <a:lstStyle/>
                    <a:p>
                      <a:r>
                        <a:rPr lang="en-US" dirty="0"/>
                        <a:t>2:30 PM EDT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7498">
                <a:tc>
                  <a:txBody>
                    <a:bodyPr/>
                    <a:lstStyle/>
                    <a:p>
                      <a:r>
                        <a:rPr lang="en-US" dirty="0"/>
                        <a:t>3:00 PM EDT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Samantha H.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7498">
                <a:tc>
                  <a:txBody>
                    <a:bodyPr/>
                    <a:lstStyle/>
                    <a:p>
                      <a:r>
                        <a:rPr lang="en-US" dirty="0"/>
                        <a:t>3:30</a:t>
                      </a:r>
                      <a:r>
                        <a:rPr lang="en-US" baseline="0" dirty="0"/>
                        <a:t> PM EDT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7784-5BE8-49DA-B290-6A883DB1964C}" type="slidenum">
              <a:rPr lang="en-US" smtClean="0"/>
              <a:t>25</a:t>
            </a:fld>
            <a:endParaRPr lang="en-US"/>
          </a:p>
        </p:txBody>
      </p:sp>
      <p:graphicFrame>
        <p:nvGraphicFramePr>
          <p:cNvPr id="6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4550169"/>
              </p:ext>
            </p:extLst>
          </p:nvPr>
        </p:nvGraphicFramePr>
        <p:xfrm>
          <a:off x="4089400" y="1787525"/>
          <a:ext cx="35306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5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5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7498">
                <a:tc>
                  <a:txBody>
                    <a:bodyPr/>
                    <a:lstStyle/>
                    <a:p>
                      <a:r>
                        <a:rPr lang="en-US" dirty="0"/>
                        <a:t>Tuesday July 2nd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498">
                <a:tc>
                  <a:txBody>
                    <a:bodyPr/>
                    <a:lstStyle/>
                    <a:p>
                      <a:r>
                        <a:rPr lang="en-US" dirty="0"/>
                        <a:t>10:00 AM EDT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498">
                <a:tc>
                  <a:txBody>
                    <a:bodyPr/>
                    <a:lstStyle/>
                    <a:p>
                      <a:r>
                        <a:rPr lang="en-US" dirty="0"/>
                        <a:t>10:30 AM EDT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498">
                <a:tc>
                  <a:txBody>
                    <a:bodyPr/>
                    <a:lstStyle/>
                    <a:p>
                      <a:r>
                        <a:rPr lang="en-US" dirty="0"/>
                        <a:t>11:00 AM EDT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498">
                <a:tc>
                  <a:txBody>
                    <a:bodyPr/>
                    <a:lstStyle/>
                    <a:p>
                      <a:r>
                        <a:rPr lang="en-US" dirty="0"/>
                        <a:t>11:30 AM EDT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498">
                <a:tc>
                  <a:txBody>
                    <a:bodyPr/>
                    <a:lstStyle/>
                    <a:p>
                      <a:r>
                        <a:rPr lang="en-US" dirty="0"/>
                        <a:t>1:00 PM EDT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7498">
                <a:tc>
                  <a:txBody>
                    <a:bodyPr/>
                    <a:lstStyle/>
                    <a:p>
                      <a:r>
                        <a:rPr lang="en-US" dirty="0"/>
                        <a:t>1:30 PM EDT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498">
                <a:tc>
                  <a:txBody>
                    <a:bodyPr/>
                    <a:lstStyle/>
                    <a:p>
                      <a:r>
                        <a:rPr lang="en-US" dirty="0"/>
                        <a:t>2:00 PM EDT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7498">
                <a:tc>
                  <a:txBody>
                    <a:bodyPr/>
                    <a:lstStyle/>
                    <a:p>
                      <a:r>
                        <a:rPr lang="en-US" dirty="0"/>
                        <a:t>2:30 PM EDT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7498">
                <a:tc>
                  <a:txBody>
                    <a:bodyPr/>
                    <a:lstStyle/>
                    <a:p>
                      <a:r>
                        <a:rPr lang="en-US" dirty="0"/>
                        <a:t>3:00 PM EDT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7498">
                <a:tc>
                  <a:txBody>
                    <a:bodyPr/>
                    <a:lstStyle/>
                    <a:p>
                      <a:r>
                        <a:rPr lang="en-US"/>
                        <a:t>3:30</a:t>
                      </a:r>
                      <a:r>
                        <a:rPr lang="en-US" baseline="0"/>
                        <a:t> PM EDT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3775397"/>
              </p:ext>
            </p:extLst>
          </p:nvPr>
        </p:nvGraphicFramePr>
        <p:xfrm>
          <a:off x="7810500" y="1812925"/>
          <a:ext cx="35306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5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5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7498">
                <a:tc>
                  <a:txBody>
                    <a:bodyPr/>
                    <a:lstStyle/>
                    <a:p>
                      <a:r>
                        <a:rPr lang="en-US"/>
                        <a:t>Wednesday July 3rd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498">
                <a:tc>
                  <a:txBody>
                    <a:bodyPr/>
                    <a:lstStyle/>
                    <a:p>
                      <a:r>
                        <a:rPr lang="en-US" dirty="0"/>
                        <a:t>10:00 AM EDT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498">
                <a:tc>
                  <a:txBody>
                    <a:bodyPr/>
                    <a:lstStyle/>
                    <a:p>
                      <a:r>
                        <a:rPr lang="en-US" dirty="0"/>
                        <a:t>10:30 AM EDT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498">
                <a:tc>
                  <a:txBody>
                    <a:bodyPr/>
                    <a:lstStyle/>
                    <a:p>
                      <a:r>
                        <a:rPr lang="en-US" dirty="0"/>
                        <a:t>11:00 AM EDT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498">
                <a:tc>
                  <a:txBody>
                    <a:bodyPr/>
                    <a:lstStyle/>
                    <a:p>
                      <a:r>
                        <a:rPr lang="en-US" dirty="0"/>
                        <a:t>11:30 AM EDT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498">
                <a:tc>
                  <a:txBody>
                    <a:bodyPr/>
                    <a:lstStyle/>
                    <a:p>
                      <a:r>
                        <a:rPr lang="en-US" dirty="0"/>
                        <a:t>1:00 PM EDT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7498">
                <a:tc>
                  <a:txBody>
                    <a:bodyPr/>
                    <a:lstStyle/>
                    <a:p>
                      <a:r>
                        <a:rPr lang="en-US" dirty="0"/>
                        <a:t>1:30 PM EDT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498">
                <a:tc>
                  <a:txBody>
                    <a:bodyPr/>
                    <a:lstStyle/>
                    <a:p>
                      <a:r>
                        <a:rPr lang="en-US" dirty="0"/>
                        <a:t>2:00 PM EDT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7498">
                <a:tc>
                  <a:txBody>
                    <a:bodyPr/>
                    <a:lstStyle/>
                    <a:p>
                      <a:r>
                        <a:rPr lang="en-US" dirty="0"/>
                        <a:t>2:30 PM EDT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7498">
                <a:tc>
                  <a:txBody>
                    <a:bodyPr/>
                    <a:lstStyle/>
                    <a:p>
                      <a:r>
                        <a:rPr lang="en-US" dirty="0"/>
                        <a:t>3:00 PM EDT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7498">
                <a:tc>
                  <a:txBody>
                    <a:bodyPr/>
                    <a:lstStyle/>
                    <a:p>
                      <a:r>
                        <a:rPr lang="en-US"/>
                        <a:t>3:30</a:t>
                      </a:r>
                      <a:r>
                        <a:rPr lang="en-US" baseline="0"/>
                        <a:t> PM EDT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30213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24987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By COB Monday the 15th: Prepare a BFLACO opinion for Dr. Singh-Smith responding to both questions. (This is a graded assignment.)  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7784-5BE8-49DA-B290-6A883DB1964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217" y="246063"/>
            <a:ext cx="10515600" cy="1325563"/>
          </a:xfrm>
        </p:spPr>
        <p:txBody>
          <a:bodyPr/>
          <a:lstStyle/>
          <a:p>
            <a:r>
              <a:rPr lang="en-US" dirty="0"/>
              <a:t>Preliminary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chat: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Who is our client?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7784-5BE8-49DA-B290-6A883DB1964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753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217" y="246063"/>
            <a:ext cx="10515600" cy="1325563"/>
          </a:xfrm>
        </p:spPr>
        <p:txBody>
          <a:bodyPr/>
          <a:lstStyle/>
          <a:p>
            <a:r>
              <a:rPr lang="en-US" dirty="0"/>
              <a:t>Preliminary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Raise hand: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Why should we memorialize advice given to employees?</a:t>
            </a:r>
          </a:p>
          <a:p>
            <a:pPr marL="0" indent="0">
              <a:buNone/>
            </a:pPr>
            <a:r>
              <a:rPr lang="en-US" dirty="0"/>
              <a:t>	Who might want to see our advice?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7784-5BE8-49DA-B290-6A883DB1964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136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217" y="246063"/>
            <a:ext cx="10515600" cy="1325563"/>
          </a:xfrm>
        </p:spPr>
        <p:txBody>
          <a:bodyPr/>
          <a:lstStyle/>
          <a:p>
            <a:r>
              <a:rPr lang="en-US" dirty="0"/>
              <a:t>Preliminary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Front of the room: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you were asked to advise an employee on his or her ethics obligations, what pieces of information would you need, and how would you attain that information?  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7784-5BE8-49DA-B290-6A883DB1964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310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217" y="246063"/>
            <a:ext cx="10515600" cy="1325563"/>
          </a:xfrm>
        </p:spPr>
        <p:txBody>
          <a:bodyPr/>
          <a:lstStyle/>
          <a:p>
            <a:r>
              <a:rPr lang="en-US" dirty="0"/>
              <a:t>Preliminary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chat: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information should we include in our written advice?  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7784-5BE8-49DA-B290-6A883DB1964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470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7784-5BE8-49DA-B290-6A883DB1964C}" type="slidenum">
              <a:rPr lang="en-US" smtClean="0"/>
              <a:t>7</a:t>
            </a:fld>
            <a:endParaRPr lang="en-US"/>
          </a:p>
        </p:txBody>
      </p:sp>
      <p:grpSp>
        <p:nvGrpSpPr>
          <p:cNvPr id="7" name="Group 10"/>
          <p:cNvGrpSpPr/>
          <p:nvPr/>
        </p:nvGrpSpPr>
        <p:grpSpPr>
          <a:xfrm>
            <a:off x="2541369" y="489523"/>
            <a:ext cx="6081932" cy="6082122"/>
            <a:chOff x="1603956" y="855060"/>
            <a:chExt cx="5567965" cy="5344895"/>
          </a:xfrm>
          <a:effectLst>
            <a:outerShdw blurRad="292100" dist="355600" dir="8100000" algn="tr" rotWithShape="0">
              <a:prstClr val="black">
                <a:alpha val="63000"/>
              </a:prstClr>
            </a:outerShdw>
          </a:effectLst>
        </p:grpSpPr>
        <p:sp>
          <p:nvSpPr>
            <p:cNvPr id="8" name="Rectangle 14"/>
            <p:cNvSpPr/>
            <p:nvPr/>
          </p:nvSpPr>
          <p:spPr>
            <a:xfrm>
              <a:off x="1603956" y="855060"/>
              <a:ext cx="5567965" cy="5344895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73000">
                  <a:schemeClr val="tx2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9" name="Curved Connector 8"/>
            <p:cNvCxnSpPr/>
            <p:nvPr/>
          </p:nvCxnSpPr>
          <p:spPr>
            <a:xfrm rot="10800000" flipV="1">
              <a:off x="2271242" y="1538144"/>
              <a:ext cx="3976351" cy="3741592"/>
            </a:xfrm>
            <a:prstGeom prst="curvedConnector3">
              <a:avLst>
                <a:gd name="adj1" fmla="val 46053"/>
              </a:avLst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urved Connector 9"/>
            <p:cNvCxnSpPr/>
            <p:nvPr/>
          </p:nvCxnSpPr>
          <p:spPr>
            <a:xfrm rot="16200000" flipV="1">
              <a:off x="2183780" y="1843958"/>
              <a:ext cx="4162906" cy="3534534"/>
            </a:xfrm>
            <a:prstGeom prst="curvedConnector3">
              <a:avLst>
                <a:gd name="adj1" fmla="val 52614"/>
              </a:avLst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Oval 10"/>
          <p:cNvSpPr/>
          <p:nvPr/>
        </p:nvSpPr>
        <p:spPr>
          <a:xfrm>
            <a:off x="4546600" y="2794000"/>
            <a:ext cx="2133600" cy="14732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effectLst>
            <a:outerShdw blurRad="660400" dist="12700" dir="2520000" algn="ctr" rotWithShape="0">
              <a:srgbClr val="000000">
                <a:alpha val="65000"/>
              </a:srgbClr>
            </a:outerShdw>
          </a:effectLst>
          <a:scene3d>
            <a:camera prst="orthographicFront"/>
            <a:lightRig rig="threePt" dir="t"/>
          </a:scene3d>
          <a:sp3d>
            <a:bevelT w="209550" h="165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2501900" y="3238500"/>
            <a:ext cx="1905000" cy="12573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Apply the Rules to the Facts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051300" y="927100"/>
            <a:ext cx="2120900" cy="12192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 the Rules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041900" y="5130800"/>
            <a:ext cx="1524000" cy="9144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 the Facts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934200" y="2768600"/>
            <a:ext cx="1524000" cy="9144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Spot the Issues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572000" y="2946400"/>
            <a:ext cx="2095500" cy="10795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bg1"/>
                </a:solidFill>
              </a:rPr>
              <a:t>Advice &amp; Counseling</a:t>
            </a:r>
          </a:p>
        </p:txBody>
      </p:sp>
    </p:spTree>
    <p:extLst>
      <p:ext uri="{BB962C8B-B14F-4D97-AF65-F5344CB8AC3E}">
        <p14:creationId xmlns:p14="http://schemas.microsoft.com/office/powerpoint/2010/main" val="1402017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217" y="246063"/>
            <a:ext cx="10515600" cy="1325563"/>
          </a:xfrm>
        </p:spPr>
        <p:txBody>
          <a:bodyPr/>
          <a:lstStyle/>
          <a:p>
            <a:r>
              <a:rPr lang="en-US" dirty="0"/>
              <a:t>Let’s take a close look at the gifts rule.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7784-5BE8-49DA-B290-6A883DB1964C}" type="slidenum">
              <a:rPr lang="en-US" smtClean="0"/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88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217" y="2290763"/>
            <a:ext cx="10515600" cy="1325563"/>
          </a:xfrm>
        </p:spPr>
        <p:txBody>
          <a:bodyPr/>
          <a:lstStyle/>
          <a:p>
            <a:r>
              <a:rPr lang="en-US" dirty="0"/>
              <a:t>Exercise 1: Getting to Know the Gift from Outside Sources Rule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7784-5BE8-49DA-B290-6A883DB1964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845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1954</TotalTime>
  <Words>635</Words>
  <Application>Microsoft Office PowerPoint</Application>
  <PresentationFormat>Widescreen</PresentationFormat>
  <Paragraphs>108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Office Theme</vt:lpstr>
      <vt:lpstr>Unit 2: Advising Employees</vt:lpstr>
      <vt:lpstr>Preliminary Questions</vt:lpstr>
      <vt:lpstr>Preliminary Questions</vt:lpstr>
      <vt:lpstr>Preliminary Questions</vt:lpstr>
      <vt:lpstr>Preliminary Questions</vt:lpstr>
      <vt:lpstr>Preliminary Questions</vt:lpstr>
      <vt:lpstr>PowerPoint Presentation</vt:lpstr>
      <vt:lpstr>Let’s take a close look at the gifts rule.</vt:lpstr>
      <vt:lpstr>Exercise 1: Getting to Know the Gift from Outside Sources Rule</vt:lpstr>
      <vt:lpstr>PowerPoint Presentation</vt:lpstr>
      <vt:lpstr>PowerPoint Presentation</vt:lpstr>
      <vt:lpstr>Debrief Exercise 1: Getting to Know the Gift from Outside Sources Rule</vt:lpstr>
      <vt:lpstr>B(luf)FLACO</vt:lpstr>
      <vt:lpstr>Bottom line: Facts: Law/Rule: Analysis: Conclusion: Other Considerations:  </vt:lpstr>
      <vt:lpstr>Bottom line: What is your recommendation? Facts: W,W,W,W,W,H Laws/Rules: Remember to consider them all. Analysis: Apply the laws/rules to the facts.  One-by-one.   Conclusion: Is the proposed activity lawful? Other Considerations: What other consequences might arise from pursuing the proposed action? </vt:lpstr>
      <vt:lpstr>Advice and Counsel Exercise 2: Your First Written Opinion</vt:lpstr>
      <vt:lpstr>Debrief: Advice and Counsel Exercise 2  Let’s go around the room.</vt:lpstr>
      <vt:lpstr>Bottom line: Facts: Law/Rule: Analysis: Conclusion: Other Considerations:  </vt:lpstr>
      <vt:lpstr>Bottom line: Facts: Law/Rule: Analysis: Conclusion: Other Considerations:  </vt:lpstr>
      <vt:lpstr>Bottom line: Facts: Law/Rule: Analysis: Conclusion: Other Considerations:  </vt:lpstr>
      <vt:lpstr>Bottom line: Facts: Law/Rule: Analysis: Conclusion: Other Considerations:  </vt:lpstr>
      <vt:lpstr>Bottom line: Facts: Law/Rule: Analysis: Conclusion: Other Considerations:  </vt:lpstr>
      <vt:lpstr>You’ve got mail…and homework…</vt:lpstr>
      <vt:lpstr>You have 30 minutes in your small groups to look over the questions, and the materials, and begin thinking through the questions  Next week: Individually, register for a one-on-one counseling session with the “Dr. Rory M. Singh-Smith.” Use this session to provide preliminary advice, and gather more information from Dr. Singh-Smith.  (This is a graded activity).</vt:lpstr>
      <vt:lpstr>Registration: In Chat Claim a Spot </vt:lpstr>
      <vt:lpstr>By COB Monday the 15th: Prepare a BFLACO opinion for Dr. Singh-Smith responding to both questions. (This is a graded assignment.)  </vt:lpstr>
    </vt:vector>
  </TitlesOfParts>
  <Company>USOGE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Patrick Shepherd</dc:creator>
  <cp:lastModifiedBy>Patrick Shepherd</cp:lastModifiedBy>
  <cp:revision>30</cp:revision>
  <dcterms:created xsi:type="dcterms:W3CDTF">2022-06-16T13:55:54Z</dcterms:created>
  <dcterms:modified xsi:type="dcterms:W3CDTF">2024-06-26T19:26:55Z</dcterms:modified>
</cp:coreProperties>
</file>